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notesMasterIdLst>
    <p:notesMasterId r:id="rId15"/>
  </p:notesMasterIdLst>
  <p:sldIdLst>
    <p:sldId id="256" r:id="rId5"/>
    <p:sldId id="263" r:id="rId6"/>
    <p:sldId id="257" r:id="rId7"/>
    <p:sldId id="258" r:id="rId8"/>
    <p:sldId id="265" r:id="rId9"/>
    <p:sldId id="260" r:id="rId10"/>
    <p:sldId id="266" r:id="rId11"/>
    <p:sldId id="270" r:id="rId12"/>
    <p:sldId id="271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39" autoAdjust="0"/>
  </p:normalViewPr>
  <p:slideViewPr>
    <p:cSldViewPr>
      <p:cViewPr>
        <p:scale>
          <a:sx n="118" d="100"/>
          <a:sy n="118" d="100"/>
        </p:scale>
        <p:origin x="498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sprinceton\CityEmployees$\dmatson\Dropbox\Watershed%20Academy\Group%20Project\QPI_Tracking_Sheet%20updated%203_26_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QPI Registration by Year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Municipal Employees</c:v>
          </c:tx>
          <c:invertIfNegative val="0"/>
          <c:cat>
            <c:numRef>
              <c:f>Sheet1!$A$4:$A$8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Sheet1!$C$4:$C$8</c:f>
              <c:numCache>
                <c:formatCode>General</c:formatCode>
                <c:ptCount val="5"/>
                <c:pt idx="0">
                  <c:v>10</c:v>
                </c:pt>
                <c:pt idx="1">
                  <c:v>28</c:v>
                </c:pt>
                <c:pt idx="2">
                  <c:v>11</c:v>
                </c:pt>
                <c:pt idx="3">
                  <c:v>24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v>Private sector</c:v>
          </c:tx>
          <c:invertIfNegative val="0"/>
          <c:cat>
            <c:numRef>
              <c:f>Sheet1!$A$4:$A$8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Sheet1!$D$4:$D$8</c:f>
              <c:numCache>
                <c:formatCode>General</c:formatCode>
                <c:ptCount val="5"/>
                <c:pt idx="0">
                  <c:v>12</c:v>
                </c:pt>
                <c:pt idx="1">
                  <c:v>27</c:v>
                </c:pt>
                <c:pt idx="2">
                  <c:v>13</c:v>
                </c:pt>
                <c:pt idx="3">
                  <c:v>53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367104"/>
        <c:axId val="122836096"/>
      </c:barChart>
      <c:catAx>
        <c:axId val="9436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2836096"/>
        <c:crosses val="autoZero"/>
        <c:auto val="1"/>
        <c:lblAlgn val="ctr"/>
        <c:lblOffset val="100"/>
        <c:noMultiLvlLbl val="0"/>
      </c:catAx>
      <c:valAx>
        <c:axId val="12283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436710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54FA7-99B6-492B-A658-1E6780746E8F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5E4C3-7AC3-470A-B20A-02295F44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7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5E4C3-7AC3-470A-B20A-02295F448C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37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5E4C3-7AC3-470A-B20A-02295F448C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3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9B48A1A-E313-4656-9DE9-2F57DB77B2C2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4B13857-A36E-4A81-A968-407A226313C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8680" y="1752600"/>
            <a:ext cx="740664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Debra </a:t>
            </a:r>
            <a:r>
              <a:rPr lang="en-US" sz="2800" dirty="0" err="1" smtClean="0"/>
              <a:t>Ashack</a:t>
            </a:r>
            <a:r>
              <a:rPr lang="en-US" sz="2800" dirty="0" smtClean="0"/>
              <a:t>, Daniel Matson, Dana Wilkinson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8077200" cy="1676400"/>
          </a:xfrm>
        </p:spPr>
        <p:txBody>
          <a:bodyPr>
            <a:noAutofit/>
          </a:bodyPr>
          <a:lstStyle/>
          <a:p>
            <a:r>
              <a:rPr lang="en-US" sz="4400" dirty="0" smtClean="0"/>
              <a:t>A Review of Erosion and Sediment Control Training Programs	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722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Future Suggestions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498080" cy="5191607"/>
          </a:xfrm>
        </p:spPr>
        <p:txBody>
          <a:bodyPr/>
          <a:lstStyle/>
          <a:p>
            <a:r>
              <a:rPr lang="en-US" sz="4000" dirty="0" smtClean="0"/>
              <a:t>Guidance Document</a:t>
            </a:r>
          </a:p>
          <a:p>
            <a:r>
              <a:rPr lang="en-US" sz="4000" dirty="0" smtClean="0"/>
              <a:t>Survey of attendees</a:t>
            </a:r>
          </a:p>
          <a:p>
            <a:r>
              <a:rPr lang="en-US" sz="4000" dirty="0" smtClean="0"/>
              <a:t>Statistics on # of violations on sites before &amp; after training</a:t>
            </a:r>
          </a:p>
          <a:p>
            <a:r>
              <a:rPr lang="en-US" sz="4000" dirty="0" smtClean="0"/>
              <a:t>Larger survey panel of those who provide workshops and training opportunities </a:t>
            </a:r>
            <a:endParaRPr lang="en-US" dirty="0"/>
          </a:p>
        </p:txBody>
      </p:sp>
      <p:pic>
        <p:nvPicPr>
          <p:cNvPr id="2051" name="Picture 3" descr="C:\Users\Hidwilki\AppData\Local\Microsoft\Windows\Temporary Internet Files\Content.IE5\XQN3265V\MC90004838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5800"/>
            <a:ext cx="1884998" cy="179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VI_092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4" y="76199"/>
            <a:ext cx="8912225" cy="66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9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Overview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Importance</a:t>
            </a:r>
          </a:p>
          <a:p>
            <a:r>
              <a:rPr lang="en-US" sz="4000" dirty="0" smtClean="0"/>
              <a:t>Planning a Workshop: Considerations &amp; Implementation</a:t>
            </a:r>
          </a:p>
          <a:p>
            <a:r>
              <a:rPr lang="en-US" sz="4000" dirty="0" smtClean="0"/>
              <a:t>Current Programs</a:t>
            </a:r>
          </a:p>
          <a:p>
            <a:r>
              <a:rPr lang="en-US" sz="4000" dirty="0" smtClean="0"/>
              <a:t>Future Possibilities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7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Why Does This Matter?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Sediment is the #1 Pollutant</a:t>
            </a:r>
          </a:p>
          <a:p>
            <a:pPr lvl="1"/>
            <a:r>
              <a:rPr lang="en-US" sz="3600" dirty="0" smtClean="0"/>
              <a:t>20-200 ton/acre/year</a:t>
            </a:r>
          </a:p>
          <a:p>
            <a:r>
              <a:rPr lang="en-US" sz="4000" dirty="0" smtClean="0"/>
              <a:t>Clean Water Act Requirements</a:t>
            </a:r>
          </a:p>
          <a:p>
            <a:r>
              <a:rPr lang="en-US" sz="4000" dirty="0" smtClean="0"/>
              <a:t>Costs</a:t>
            </a:r>
          </a:p>
          <a:p>
            <a:r>
              <a:rPr lang="en-US" sz="4000" dirty="0" smtClean="0"/>
              <a:t>Feasibility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5814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6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Planning a Workshop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143000"/>
            <a:ext cx="80010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 smtClean="0"/>
              <a:t>Think about your goals &amp; target audience</a:t>
            </a:r>
          </a:p>
          <a:p>
            <a:pPr lvl="1"/>
            <a:r>
              <a:rPr lang="en-US" dirty="0" smtClean="0"/>
              <a:t>Same topic needs to be tailored to suit  different audiences;</a:t>
            </a:r>
          </a:p>
          <a:p>
            <a:pPr lvl="1"/>
            <a:r>
              <a:rPr lang="en-US" dirty="0" smtClean="0"/>
              <a:t>Who is your audience and what is their role in implementation?</a:t>
            </a:r>
          </a:p>
          <a:p>
            <a:pPr lvl="1"/>
            <a:r>
              <a:rPr lang="en-US" dirty="0" smtClean="0"/>
              <a:t>General session or specific training?</a:t>
            </a:r>
          </a:p>
          <a:p>
            <a:r>
              <a:rPr lang="en-US" sz="3500" dirty="0" smtClean="0"/>
              <a:t>Length, Location, Logistics</a:t>
            </a:r>
          </a:p>
          <a:p>
            <a:pPr lvl="1"/>
            <a:r>
              <a:rPr lang="en-US" sz="2400" dirty="0" smtClean="0"/>
              <a:t>Dependent on target audience and their</a:t>
            </a:r>
          </a:p>
          <a:p>
            <a:pPr marL="658368" lvl="2" indent="0">
              <a:buNone/>
            </a:pPr>
            <a:r>
              <a:rPr lang="en-US" dirty="0"/>
              <a:t>s</a:t>
            </a:r>
            <a:r>
              <a:rPr lang="en-US" dirty="0" smtClean="0"/>
              <a:t>pecific work environment</a:t>
            </a:r>
          </a:p>
          <a:p>
            <a:r>
              <a:rPr lang="en-US" sz="2800" dirty="0" smtClean="0"/>
              <a:t>Possible Partnerships</a:t>
            </a:r>
          </a:p>
          <a:p>
            <a:r>
              <a:rPr lang="en-US" sz="2800" dirty="0" smtClean="0"/>
              <a:t>Educational Materials</a:t>
            </a:r>
          </a:p>
          <a:p>
            <a:r>
              <a:rPr lang="en-US" sz="2800" dirty="0" smtClean="0"/>
              <a:t>Refreshments!* </a:t>
            </a:r>
          </a:p>
          <a:p>
            <a:pPr marL="82296" indent="0">
              <a:buNone/>
            </a:pPr>
            <a:r>
              <a:rPr lang="en-US" sz="2800" dirty="0" smtClean="0"/>
              <a:t>*(note: people like food)</a:t>
            </a:r>
          </a:p>
        </p:txBody>
      </p:sp>
      <p:pic>
        <p:nvPicPr>
          <p:cNvPr id="2050" name="Picture 2" descr="C:\Users\Hidwilki\AppData\Local\Microsoft\Windows\Temporary Internet Files\Content.IE5\IHSJ1Z5T\MC9000787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31319"/>
            <a:ext cx="1533060" cy="21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2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445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Agenda</a:t>
            </a:r>
            <a:r>
              <a:rPr lang="en-US" sz="4800" dirty="0" smtClean="0"/>
              <a:t>	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The “Why” question</a:t>
            </a:r>
          </a:p>
          <a:p>
            <a:pPr lvl="1"/>
            <a:r>
              <a:rPr lang="en-US" sz="3600" dirty="0" smtClean="0"/>
              <a:t>IDEM, MS4 representatives, Clean Water Act, Rule 5 &amp; 13, local ordinances </a:t>
            </a:r>
          </a:p>
          <a:p>
            <a:r>
              <a:rPr lang="en-US" sz="4000" dirty="0" smtClean="0"/>
              <a:t>Best Management Practices </a:t>
            </a:r>
          </a:p>
          <a:p>
            <a:r>
              <a:rPr lang="en-US" sz="4000" dirty="0" smtClean="0"/>
              <a:t>Share updates or new products</a:t>
            </a:r>
          </a:p>
          <a:p>
            <a:r>
              <a:rPr lang="en-US" sz="4000" dirty="0" smtClean="0"/>
              <a:t>Outside demonstrations</a:t>
            </a:r>
          </a:p>
          <a:p>
            <a:r>
              <a:rPr lang="en-US" sz="4000" dirty="0" smtClean="0"/>
              <a:t>Breaks</a:t>
            </a:r>
          </a:p>
          <a:p>
            <a:r>
              <a:rPr lang="en-US" sz="4000" dirty="0" smtClean="0"/>
              <a:t>Q &amp; A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Review of Current Programs	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714488" cy="5334000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en-US" dirty="0" smtClean="0"/>
              <a:t>Southern Indiana Stormwater Advisory Committee (SWAC): Qualified Professional Inspector (QPI)Program</a:t>
            </a:r>
          </a:p>
          <a:p>
            <a:r>
              <a:rPr lang="en-US" sz="2800" dirty="0" smtClean="0"/>
              <a:t>7 MS4 community members, MOUs with local SWCDs</a:t>
            </a:r>
          </a:p>
          <a:p>
            <a:r>
              <a:rPr lang="en-US" sz="2800" dirty="0" smtClean="0"/>
              <a:t>Bi-annual Training and at special request</a:t>
            </a:r>
          </a:p>
          <a:p>
            <a:r>
              <a:rPr lang="en-US" sz="2800" dirty="0" smtClean="0"/>
              <a:t>Half-day classroom training</a:t>
            </a:r>
          </a:p>
          <a:p>
            <a:r>
              <a:rPr lang="en-US" sz="2800" dirty="0" smtClean="0"/>
              <a:t>Certification exam following training</a:t>
            </a:r>
          </a:p>
          <a:p>
            <a:r>
              <a:rPr lang="en-US" sz="2800" dirty="0" smtClean="0"/>
              <a:t>Certification required by most MS4 communities </a:t>
            </a:r>
          </a:p>
          <a:p>
            <a:r>
              <a:rPr lang="en-US" sz="2800" dirty="0" smtClean="0"/>
              <a:t>Input from attendees, results of exam to adjust training</a:t>
            </a:r>
          </a:p>
          <a:p>
            <a:r>
              <a:rPr lang="en-US" sz="2800" dirty="0" smtClean="0"/>
              <a:t>Key:  consistency of message, unified MS4 communities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56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QPI Training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364992" cy="5105400"/>
          </a:xfrm>
        </p:spPr>
        <p:txBody>
          <a:bodyPr/>
          <a:lstStyle/>
          <a:p>
            <a:r>
              <a:rPr lang="en-US" dirty="0" smtClean="0"/>
              <a:t>One-day training course held semiannually in the spring and fall</a:t>
            </a:r>
          </a:p>
          <a:p>
            <a:r>
              <a:rPr lang="en-US" dirty="0" smtClean="0"/>
              <a:t>Qualifying exam with 98% pass rate</a:t>
            </a:r>
          </a:p>
          <a:p>
            <a:r>
              <a:rPr lang="en-US" dirty="0" smtClean="0"/>
              <a:t>Registration with MS4</a:t>
            </a:r>
          </a:p>
          <a:p>
            <a:r>
              <a:rPr lang="en-US" dirty="0" smtClean="0"/>
              <a:t>Free for municipal employees</a:t>
            </a:r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191000" cy="304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75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Benefits for Municipal Employees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Better understanding of BMPs</a:t>
            </a:r>
          </a:p>
          <a:p>
            <a:r>
              <a:rPr lang="en-US" dirty="0" smtClean="0"/>
              <a:t>Knowledge of Rule 5 &amp; 13 process</a:t>
            </a:r>
          </a:p>
          <a:p>
            <a:r>
              <a:rPr lang="en-US" dirty="0" smtClean="0"/>
              <a:t>More aware of the </a:t>
            </a:r>
            <a:r>
              <a:rPr lang="en-US" dirty="0" err="1" smtClean="0"/>
              <a:t>Stormwater</a:t>
            </a:r>
            <a:r>
              <a:rPr lang="en-US" dirty="0" smtClean="0"/>
              <a:t> Coordinator’s authority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Can contribute informal inspections while performing other tasks like property maintenance enforcement.</a:t>
            </a:r>
          </a:p>
          <a:p>
            <a:r>
              <a:rPr lang="en-US" dirty="0" smtClean="0"/>
              <a:t>Detection of other unpermitted activities such as spills, illegal dumping, and other illicit discharges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216126F-261E-4F3F-8F72-5C00B18568D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1A78FBC-5FD5-471E-A431-1BAADDBBDF93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53E894DB-8243-4E2A-8ACC-3A0D7D62C50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688</TotalTime>
  <Words>328</Words>
  <Application>Microsoft Office PowerPoint</Application>
  <PresentationFormat>On-screen Show (4:3)</PresentationFormat>
  <Paragraphs>61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Solstice</vt:lpstr>
      <vt:lpstr>A Review of Erosion and Sediment Control Training Programs </vt:lpstr>
      <vt:lpstr>PowerPoint Presentation</vt:lpstr>
      <vt:lpstr>Overview  </vt:lpstr>
      <vt:lpstr>Why Does This Matter?</vt:lpstr>
      <vt:lpstr>Planning a Workshop</vt:lpstr>
      <vt:lpstr>Agenda  </vt:lpstr>
      <vt:lpstr>Review of Current Programs </vt:lpstr>
      <vt:lpstr>QPI Training Course</vt:lpstr>
      <vt:lpstr>Benefits for Municipal Employees</vt:lpstr>
      <vt:lpstr>Future Suggestions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Review of Erosion and Sediment Control Training Programs</dc:title>
  <dc:creator>Dana Wilkinson</dc:creator>
  <cp:lastModifiedBy>Esman, Laura A</cp:lastModifiedBy>
  <cp:revision>34</cp:revision>
  <cp:lastPrinted>2013-05-16T18:19:09Z</cp:lastPrinted>
  <dcterms:created xsi:type="dcterms:W3CDTF">2013-05-15T14:46:01Z</dcterms:created>
  <dcterms:modified xsi:type="dcterms:W3CDTF">2013-05-21T12:25:59Z</dcterms:modified>
</cp:coreProperties>
</file>